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theme/theme2.xml" ContentType="application/vnd.openxmlformats-officedocument.theme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2C61C-32D5-48B6-9205-9FAD8D023E8D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D4AFC0-FA29-48BF-8D28-3A78FB8F6EC9}">
      <dgm:prSet phldrT="[Текст]"/>
      <dgm:spPr/>
      <dgm:t>
        <a:bodyPr/>
        <a:lstStyle/>
        <a:p>
          <a:pPr algn="ctr"/>
          <a:r>
            <a:rPr lang="ru-RU" dirty="0" smtClean="0"/>
            <a:t>Собственные доходы республиканского бюджета и местных бюджетов могут включать в себя:</a:t>
          </a:r>
          <a:endParaRPr lang="ru-RU" dirty="0"/>
        </a:p>
      </dgm:t>
    </dgm:pt>
    <dgm:pt modelId="{B2D2B1EF-0799-47B9-8799-7EBBB96CDD81}" type="parTrans" cxnId="{76FC7A3D-EB30-441C-9A03-C93F0D14C6CA}">
      <dgm:prSet/>
      <dgm:spPr/>
      <dgm:t>
        <a:bodyPr/>
        <a:lstStyle/>
        <a:p>
          <a:endParaRPr lang="ru-RU"/>
        </a:p>
      </dgm:t>
    </dgm:pt>
    <dgm:pt modelId="{0ABA1B68-1A24-4216-934B-674298E1277B}" type="sibTrans" cxnId="{76FC7A3D-EB30-441C-9A03-C93F0D14C6CA}">
      <dgm:prSet/>
      <dgm:spPr/>
      <dgm:t>
        <a:bodyPr/>
        <a:lstStyle/>
        <a:p>
          <a:endParaRPr lang="ru-RU"/>
        </a:p>
      </dgm:t>
    </dgm:pt>
    <dgm:pt modelId="{09AC1FEC-2499-4785-B3D0-88C373398118}">
      <dgm:prSet phldrT="[Текст]"/>
      <dgm:spPr/>
      <dgm:t>
        <a:bodyPr/>
        <a:lstStyle/>
        <a:p>
          <a:r>
            <a:rPr lang="ru-RU" b="1" dirty="0" smtClean="0"/>
            <a:t>безвозмездные поступления</a:t>
          </a:r>
          <a:endParaRPr lang="ru-RU" b="1" dirty="0"/>
        </a:p>
      </dgm:t>
    </dgm:pt>
    <dgm:pt modelId="{26AFF701-55D3-414C-8A83-BF53CB110A43}" type="parTrans" cxnId="{9F729F22-BD5F-40AF-8B5A-2658EA52BF2F}">
      <dgm:prSet/>
      <dgm:spPr/>
      <dgm:t>
        <a:bodyPr/>
        <a:lstStyle/>
        <a:p>
          <a:endParaRPr lang="ru-RU"/>
        </a:p>
      </dgm:t>
    </dgm:pt>
    <dgm:pt modelId="{CD40E04C-144A-42BC-BE1C-F99E93EFD8B6}" type="sibTrans" cxnId="{9F729F22-BD5F-40AF-8B5A-2658EA52BF2F}">
      <dgm:prSet/>
      <dgm:spPr/>
      <dgm:t>
        <a:bodyPr/>
        <a:lstStyle/>
        <a:p>
          <a:endParaRPr lang="ru-RU"/>
        </a:p>
      </dgm:t>
    </dgm:pt>
    <dgm:pt modelId="{1247D8BC-1014-4B39-9A35-AD001F86EA24}">
      <dgm:prSet phldrT="[Текст]"/>
      <dgm:spPr/>
      <dgm:t>
        <a:bodyPr/>
        <a:lstStyle/>
        <a:p>
          <a:r>
            <a:rPr lang="ru-RU" b="1" dirty="0" smtClean="0"/>
            <a:t>налоговые доходы</a:t>
          </a:r>
          <a:r>
            <a:rPr lang="ru-RU" dirty="0" smtClean="0"/>
            <a:t>, зачисляемые в бюджет в соответствии с законодательством на постоянной основе</a:t>
          </a:r>
          <a:endParaRPr lang="ru-RU" dirty="0"/>
        </a:p>
      </dgm:t>
    </dgm:pt>
    <dgm:pt modelId="{CEABDB0A-948B-42A8-B183-33D5EC81EEBC}" type="parTrans" cxnId="{497ED3BA-1232-4C73-8939-C15C19BE6846}">
      <dgm:prSet/>
      <dgm:spPr/>
      <dgm:t>
        <a:bodyPr/>
        <a:lstStyle/>
        <a:p>
          <a:endParaRPr lang="ru-RU"/>
        </a:p>
      </dgm:t>
    </dgm:pt>
    <dgm:pt modelId="{3EB5B301-BAF8-46AF-9372-9435EDDFC690}" type="sibTrans" cxnId="{497ED3BA-1232-4C73-8939-C15C19BE6846}">
      <dgm:prSet/>
      <dgm:spPr/>
      <dgm:t>
        <a:bodyPr/>
        <a:lstStyle/>
        <a:p>
          <a:endParaRPr lang="ru-RU"/>
        </a:p>
      </dgm:t>
    </dgm:pt>
    <dgm:pt modelId="{56152A9E-03ED-4848-8E91-DC7C63FCD065}">
      <dgm:prSet/>
      <dgm:spPr/>
      <dgm:t>
        <a:bodyPr/>
        <a:lstStyle/>
        <a:p>
          <a:r>
            <a:rPr lang="ru-RU" b="1" dirty="0" smtClean="0"/>
            <a:t>неналоговые доходы, </a:t>
          </a:r>
          <a:r>
            <a:rPr lang="ru-RU" dirty="0" smtClean="0"/>
            <a:t>зачисляемые в бюджет в соответствии с за­конодательством на постоянной основе</a:t>
          </a:r>
          <a:endParaRPr lang="ru-RU" dirty="0"/>
        </a:p>
      </dgm:t>
    </dgm:pt>
    <dgm:pt modelId="{BB7A71B3-7B99-4B11-9175-79C5FB727005}" type="parTrans" cxnId="{D135B0B6-23EA-4631-963E-8B5B8133E34D}">
      <dgm:prSet/>
      <dgm:spPr/>
      <dgm:t>
        <a:bodyPr/>
        <a:lstStyle/>
        <a:p>
          <a:endParaRPr lang="ru-RU"/>
        </a:p>
      </dgm:t>
    </dgm:pt>
    <dgm:pt modelId="{9E878691-A4DC-40D8-B5BD-5B9204A33657}" type="sibTrans" cxnId="{D135B0B6-23EA-4631-963E-8B5B8133E34D}">
      <dgm:prSet/>
      <dgm:spPr/>
      <dgm:t>
        <a:bodyPr/>
        <a:lstStyle/>
        <a:p>
          <a:endParaRPr lang="ru-RU"/>
        </a:p>
      </dgm:t>
    </dgm:pt>
    <dgm:pt modelId="{F259C1C1-131F-483D-929A-3E94CDFFAAFB}" type="pres">
      <dgm:prSet presAssocID="{FE92C61C-32D5-48B6-9205-9FAD8D023E8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AAB04A5-F037-4D7C-9074-055583D7844C}" type="pres">
      <dgm:prSet presAssocID="{0FD4AFC0-FA29-48BF-8D28-3A78FB8F6EC9}" presName="singleCycle" presStyleCnt="0"/>
      <dgm:spPr/>
    </dgm:pt>
    <dgm:pt modelId="{50E32EEA-683B-4CC5-8588-36FA2662F7B0}" type="pres">
      <dgm:prSet presAssocID="{0FD4AFC0-FA29-48BF-8D28-3A78FB8F6EC9}" presName="singleCenter" presStyleLbl="node1" presStyleIdx="0" presStyleCnt="4" custScaleX="199043" custScaleY="84448" custLinFactNeighborX="-4527" custLinFactNeighborY="-4752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40E753D3-09DA-40C4-9D57-1707D65EC073}" type="pres">
      <dgm:prSet presAssocID="{BB7A71B3-7B99-4B11-9175-79C5FB727005}" presName="Name56" presStyleLbl="parChTrans1D2" presStyleIdx="0" presStyleCnt="3"/>
      <dgm:spPr/>
      <dgm:t>
        <a:bodyPr/>
        <a:lstStyle/>
        <a:p>
          <a:endParaRPr lang="ru-RU"/>
        </a:p>
      </dgm:t>
    </dgm:pt>
    <dgm:pt modelId="{1D316095-2D84-496A-8B7D-6918D4970CC0}" type="pres">
      <dgm:prSet presAssocID="{56152A9E-03ED-4848-8E91-DC7C63FCD065}" presName="text0" presStyleLbl="node1" presStyleIdx="1" presStyleCnt="4" custScaleX="314585" custScaleY="114070" custRadScaleRad="51943" custRadScaleInc="-290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FB501-3836-4845-BD9B-3C2F1AED647F}" type="pres">
      <dgm:prSet presAssocID="{26AFF701-55D3-414C-8A83-BF53CB110A43}" presName="Name56" presStyleLbl="parChTrans1D2" presStyleIdx="1" presStyleCnt="3"/>
      <dgm:spPr/>
      <dgm:t>
        <a:bodyPr/>
        <a:lstStyle/>
        <a:p>
          <a:endParaRPr lang="ru-RU"/>
        </a:p>
      </dgm:t>
    </dgm:pt>
    <dgm:pt modelId="{3171CADC-8B01-4F42-A754-45B7217B4F1D}" type="pres">
      <dgm:prSet presAssocID="{09AC1FEC-2499-4785-B3D0-88C373398118}" presName="text0" presStyleLbl="node1" presStyleIdx="2" presStyleCnt="4" custScaleX="172511" custRadScaleRad="92879" custRadScaleInc="-55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89103-0520-4124-9FE5-42A227FDF8FE}" type="pres">
      <dgm:prSet presAssocID="{CEABDB0A-948B-42A8-B183-33D5EC81EEBC}" presName="Name56" presStyleLbl="parChTrans1D2" presStyleIdx="2" presStyleCnt="3"/>
      <dgm:spPr/>
      <dgm:t>
        <a:bodyPr/>
        <a:lstStyle/>
        <a:p>
          <a:endParaRPr lang="ru-RU"/>
        </a:p>
      </dgm:t>
    </dgm:pt>
    <dgm:pt modelId="{9838B851-1F86-4979-B3A8-B7A9F5334675}" type="pres">
      <dgm:prSet presAssocID="{1247D8BC-1014-4B39-9A35-AD001F86EA24}" presName="text0" presStyleLbl="node1" presStyleIdx="3" presStyleCnt="4" custScaleX="281849" custScaleY="123784" custRadScaleRad="107607" custRadScaleInc="54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DB132B-E4AD-491B-AC30-745806019F80}" type="presOf" srcId="{BB7A71B3-7B99-4B11-9175-79C5FB727005}" destId="{40E753D3-09DA-40C4-9D57-1707D65EC073}" srcOrd="0" destOrd="0" presId="urn:microsoft.com/office/officeart/2008/layout/RadialCluster"/>
    <dgm:cxn modelId="{1C4701F3-1605-467A-8F79-0E6FB7358ADB}" type="presOf" srcId="{FE92C61C-32D5-48B6-9205-9FAD8D023E8D}" destId="{F259C1C1-131F-483D-929A-3E94CDFFAAFB}" srcOrd="0" destOrd="0" presId="urn:microsoft.com/office/officeart/2008/layout/RadialCluster"/>
    <dgm:cxn modelId="{9315E62F-F463-4C86-9855-BDEB9F88D8AE}" type="presOf" srcId="{56152A9E-03ED-4848-8E91-DC7C63FCD065}" destId="{1D316095-2D84-496A-8B7D-6918D4970CC0}" srcOrd="0" destOrd="0" presId="urn:microsoft.com/office/officeart/2008/layout/RadialCluster"/>
    <dgm:cxn modelId="{D135B0B6-23EA-4631-963E-8B5B8133E34D}" srcId="{0FD4AFC0-FA29-48BF-8D28-3A78FB8F6EC9}" destId="{56152A9E-03ED-4848-8E91-DC7C63FCD065}" srcOrd="0" destOrd="0" parTransId="{BB7A71B3-7B99-4B11-9175-79C5FB727005}" sibTransId="{9E878691-A4DC-40D8-B5BD-5B9204A33657}"/>
    <dgm:cxn modelId="{9B142A02-11B8-4CF3-AA83-1B6122FC1CCD}" type="presOf" srcId="{0FD4AFC0-FA29-48BF-8D28-3A78FB8F6EC9}" destId="{50E32EEA-683B-4CC5-8588-36FA2662F7B0}" srcOrd="0" destOrd="0" presId="urn:microsoft.com/office/officeart/2008/layout/RadialCluster"/>
    <dgm:cxn modelId="{76FC7A3D-EB30-441C-9A03-C93F0D14C6CA}" srcId="{FE92C61C-32D5-48B6-9205-9FAD8D023E8D}" destId="{0FD4AFC0-FA29-48BF-8D28-3A78FB8F6EC9}" srcOrd="0" destOrd="0" parTransId="{B2D2B1EF-0799-47B9-8799-7EBBB96CDD81}" sibTransId="{0ABA1B68-1A24-4216-934B-674298E1277B}"/>
    <dgm:cxn modelId="{11446E8B-2E36-45A2-8940-1C9F3712ECA4}" type="presOf" srcId="{09AC1FEC-2499-4785-B3D0-88C373398118}" destId="{3171CADC-8B01-4F42-A754-45B7217B4F1D}" srcOrd="0" destOrd="0" presId="urn:microsoft.com/office/officeart/2008/layout/RadialCluster"/>
    <dgm:cxn modelId="{9F729F22-BD5F-40AF-8B5A-2658EA52BF2F}" srcId="{0FD4AFC0-FA29-48BF-8D28-3A78FB8F6EC9}" destId="{09AC1FEC-2499-4785-B3D0-88C373398118}" srcOrd="1" destOrd="0" parTransId="{26AFF701-55D3-414C-8A83-BF53CB110A43}" sibTransId="{CD40E04C-144A-42BC-BE1C-F99E93EFD8B6}"/>
    <dgm:cxn modelId="{5E25839E-BF0E-41C2-B8CF-5C32266CFC69}" type="presOf" srcId="{CEABDB0A-948B-42A8-B183-33D5EC81EEBC}" destId="{F8F89103-0520-4124-9FE5-42A227FDF8FE}" srcOrd="0" destOrd="0" presId="urn:microsoft.com/office/officeart/2008/layout/RadialCluster"/>
    <dgm:cxn modelId="{7154EBCD-F67E-4494-B13E-E864EEAEAE0A}" type="presOf" srcId="{1247D8BC-1014-4B39-9A35-AD001F86EA24}" destId="{9838B851-1F86-4979-B3A8-B7A9F5334675}" srcOrd="0" destOrd="0" presId="urn:microsoft.com/office/officeart/2008/layout/RadialCluster"/>
    <dgm:cxn modelId="{497ED3BA-1232-4C73-8939-C15C19BE6846}" srcId="{0FD4AFC0-FA29-48BF-8D28-3A78FB8F6EC9}" destId="{1247D8BC-1014-4B39-9A35-AD001F86EA24}" srcOrd="2" destOrd="0" parTransId="{CEABDB0A-948B-42A8-B183-33D5EC81EEBC}" sibTransId="{3EB5B301-BAF8-46AF-9372-9435EDDFC690}"/>
    <dgm:cxn modelId="{1EF25E0F-6EE3-486C-888E-FBD4C1508E9F}" type="presOf" srcId="{26AFF701-55D3-414C-8A83-BF53CB110A43}" destId="{D4AFB501-3836-4845-BD9B-3C2F1AED647F}" srcOrd="0" destOrd="0" presId="urn:microsoft.com/office/officeart/2008/layout/RadialCluster"/>
    <dgm:cxn modelId="{7B7E38D7-F51C-4E76-B508-AFBB4A726B9B}" type="presParOf" srcId="{F259C1C1-131F-483D-929A-3E94CDFFAAFB}" destId="{8AAB04A5-F037-4D7C-9074-055583D7844C}" srcOrd="0" destOrd="0" presId="urn:microsoft.com/office/officeart/2008/layout/RadialCluster"/>
    <dgm:cxn modelId="{8A16EBFB-574C-495B-8FC7-8A580F75D42D}" type="presParOf" srcId="{8AAB04A5-F037-4D7C-9074-055583D7844C}" destId="{50E32EEA-683B-4CC5-8588-36FA2662F7B0}" srcOrd="0" destOrd="0" presId="urn:microsoft.com/office/officeart/2008/layout/RadialCluster"/>
    <dgm:cxn modelId="{4D9ECC70-B2E5-4EC5-8D4F-ECD80768B96D}" type="presParOf" srcId="{8AAB04A5-F037-4D7C-9074-055583D7844C}" destId="{40E753D3-09DA-40C4-9D57-1707D65EC073}" srcOrd="1" destOrd="0" presId="urn:microsoft.com/office/officeart/2008/layout/RadialCluster"/>
    <dgm:cxn modelId="{F45E324C-674A-46AA-89D2-91F92222DE22}" type="presParOf" srcId="{8AAB04A5-F037-4D7C-9074-055583D7844C}" destId="{1D316095-2D84-496A-8B7D-6918D4970CC0}" srcOrd="2" destOrd="0" presId="urn:microsoft.com/office/officeart/2008/layout/RadialCluster"/>
    <dgm:cxn modelId="{BE55E325-1630-40DC-A9A3-9E986DA4874E}" type="presParOf" srcId="{8AAB04A5-F037-4D7C-9074-055583D7844C}" destId="{D4AFB501-3836-4845-BD9B-3C2F1AED647F}" srcOrd="3" destOrd="0" presId="urn:microsoft.com/office/officeart/2008/layout/RadialCluster"/>
    <dgm:cxn modelId="{07BFFE3A-F70D-4254-B2AC-4E4B8AB63D13}" type="presParOf" srcId="{8AAB04A5-F037-4D7C-9074-055583D7844C}" destId="{3171CADC-8B01-4F42-A754-45B7217B4F1D}" srcOrd="4" destOrd="0" presId="urn:microsoft.com/office/officeart/2008/layout/RadialCluster"/>
    <dgm:cxn modelId="{8BF9A78E-5EF1-48B1-B3E3-BC4A201DB774}" type="presParOf" srcId="{8AAB04A5-F037-4D7C-9074-055583D7844C}" destId="{F8F89103-0520-4124-9FE5-42A227FDF8FE}" srcOrd="5" destOrd="0" presId="urn:microsoft.com/office/officeart/2008/layout/RadialCluster"/>
    <dgm:cxn modelId="{5A6EC83B-7D63-41EC-8DD7-9A7A4089C96E}" type="presParOf" srcId="{8AAB04A5-F037-4D7C-9074-055583D7844C}" destId="{9838B851-1F86-4979-B3A8-B7A9F533467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8733C-6E9E-4998-A725-4C334C1FB5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8A877A-97C0-49DE-A9A1-27EAC99B2B54}">
      <dgm:prSet phldrT="[Текст]" custT="1"/>
      <dgm:spPr/>
      <dgm:t>
        <a:bodyPr/>
        <a:lstStyle/>
        <a:p>
          <a:r>
            <a:rPr lang="ru-RU" sz="2400" dirty="0" smtClean="0"/>
            <a:t>Принцип  значимости</a:t>
          </a:r>
          <a:endParaRPr lang="ru-RU" sz="2400" dirty="0"/>
        </a:p>
      </dgm:t>
    </dgm:pt>
    <dgm:pt modelId="{E9C90D45-2BCF-4ACD-B566-312DD407AE68}" type="parTrans" cxnId="{EAC25D04-209F-45E7-A5E7-546C27F6DB84}">
      <dgm:prSet/>
      <dgm:spPr/>
      <dgm:t>
        <a:bodyPr/>
        <a:lstStyle/>
        <a:p>
          <a:endParaRPr lang="ru-RU"/>
        </a:p>
      </dgm:t>
    </dgm:pt>
    <dgm:pt modelId="{8D135C2E-8AA7-4BB5-86E4-80295D10EC68}" type="sibTrans" cxnId="{EAC25D04-209F-45E7-A5E7-546C27F6DB84}">
      <dgm:prSet/>
      <dgm:spPr/>
      <dgm:t>
        <a:bodyPr/>
        <a:lstStyle/>
        <a:p>
          <a:endParaRPr lang="ru-RU"/>
        </a:p>
      </dgm:t>
    </dgm:pt>
    <dgm:pt modelId="{56560219-8BBE-425E-8698-BA4147D641CC}">
      <dgm:prSet phldrT="[Текст]"/>
      <dgm:spPr/>
      <dgm:t>
        <a:bodyPr/>
        <a:lstStyle/>
        <a:p>
          <a:endParaRPr lang="ru-RU" dirty="0"/>
        </a:p>
      </dgm:t>
    </dgm:pt>
    <dgm:pt modelId="{2C49D441-7636-4FF7-90E9-82A1F50C869A}" type="parTrans" cxnId="{CC43EEDF-8B75-4507-B0AC-3BD5798D41A9}">
      <dgm:prSet/>
      <dgm:spPr/>
      <dgm:t>
        <a:bodyPr/>
        <a:lstStyle/>
        <a:p>
          <a:endParaRPr lang="ru-RU"/>
        </a:p>
      </dgm:t>
    </dgm:pt>
    <dgm:pt modelId="{51DC8ACF-DB69-4F60-AF95-439719F2449D}" type="sibTrans" cxnId="{CC43EEDF-8B75-4507-B0AC-3BD5798D41A9}">
      <dgm:prSet/>
      <dgm:spPr/>
      <dgm:t>
        <a:bodyPr/>
        <a:lstStyle/>
        <a:p>
          <a:endParaRPr lang="ru-RU"/>
        </a:p>
      </dgm:t>
    </dgm:pt>
    <dgm:pt modelId="{7AFD2162-3C58-48BB-B007-C150F30110DF}">
      <dgm:prSet phldrT="[Текст]" custT="1"/>
      <dgm:spPr/>
      <dgm:t>
        <a:bodyPr/>
        <a:lstStyle/>
        <a:p>
          <a:r>
            <a:rPr lang="ru-RU" sz="1800" dirty="0" smtClean="0"/>
            <a:t>Принцип подчиненности плательщика</a:t>
          </a:r>
          <a:endParaRPr lang="ru-RU" sz="1800" dirty="0"/>
        </a:p>
      </dgm:t>
    </dgm:pt>
    <dgm:pt modelId="{EBAB3B38-6676-4F53-A62B-34B41F1F3C1F}" type="parTrans" cxnId="{17847057-1F99-4FD4-9075-7684E3BD1BE5}">
      <dgm:prSet/>
      <dgm:spPr/>
      <dgm:t>
        <a:bodyPr/>
        <a:lstStyle/>
        <a:p>
          <a:endParaRPr lang="ru-RU"/>
        </a:p>
      </dgm:t>
    </dgm:pt>
    <dgm:pt modelId="{A77BE808-50B2-4DCE-B3E6-7C46B0AD27B6}" type="sibTrans" cxnId="{17847057-1F99-4FD4-9075-7684E3BD1BE5}">
      <dgm:prSet/>
      <dgm:spPr/>
      <dgm:t>
        <a:bodyPr/>
        <a:lstStyle/>
        <a:p>
          <a:endParaRPr lang="ru-RU"/>
        </a:p>
      </dgm:t>
    </dgm:pt>
    <dgm:pt modelId="{413E8D47-C7E4-4AB1-A554-10F21D9000C7}">
      <dgm:prSet phldrT="[Текст]" custT="1"/>
      <dgm:spPr/>
      <dgm:t>
        <a:bodyPr/>
        <a:lstStyle/>
        <a:p>
          <a:r>
            <a:rPr lang="ru-RU" sz="1600" dirty="0" smtClean="0"/>
            <a:t>Принцип территориальной принадлежности бюджета</a:t>
          </a:r>
          <a:endParaRPr lang="ru-RU" sz="1600" dirty="0"/>
        </a:p>
      </dgm:t>
    </dgm:pt>
    <dgm:pt modelId="{E0BA8BC3-AE99-48CC-8CE2-30D4CF2F6DC3}" type="parTrans" cxnId="{4FE476CE-28B6-4F0C-9948-6719B80E9D4C}">
      <dgm:prSet/>
      <dgm:spPr/>
      <dgm:t>
        <a:bodyPr/>
        <a:lstStyle/>
        <a:p>
          <a:endParaRPr lang="ru-RU"/>
        </a:p>
      </dgm:t>
    </dgm:pt>
    <dgm:pt modelId="{2F780402-5867-473F-9D05-EEAC65A3B01A}" type="sibTrans" cxnId="{4FE476CE-28B6-4F0C-9948-6719B80E9D4C}">
      <dgm:prSet/>
      <dgm:spPr/>
      <dgm:t>
        <a:bodyPr/>
        <a:lstStyle/>
        <a:p>
          <a:endParaRPr lang="ru-RU"/>
        </a:p>
      </dgm:t>
    </dgm:pt>
    <dgm:pt modelId="{3DA6A79B-1948-45D7-A5A8-7A13A773FFBA}">
      <dgm:prSet phldrT="[Текст]"/>
      <dgm:spPr/>
      <dgm:t>
        <a:bodyPr/>
        <a:lstStyle/>
        <a:p>
          <a:r>
            <a:rPr lang="ru-RU" dirty="0" smtClean="0"/>
            <a:t>Принцип формы собственности плательщика</a:t>
          </a:r>
          <a:endParaRPr lang="ru-RU" dirty="0"/>
        </a:p>
      </dgm:t>
    </dgm:pt>
    <dgm:pt modelId="{E673555F-E4F5-446B-8B3B-A35BA53F24EC}" type="parTrans" cxnId="{25411C8B-2351-4FC0-8268-BEF8B7710756}">
      <dgm:prSet/>
      <dgm:spPr/>
      <dgm:t>
        <a:bodyPr/>
        <a:lstStyle/>
        <a:p>
          <a:endParaRPr lang="ru-RU"/>
        </a:p>
      </dgm:t>
    </dgm:pt>
    <dgm:pt modelId="{EEE2EEF6-8574-4D57-AA77-C926AAB0BF0C}" type="sibTrans" cxnId="{25411C8B-2351-4FC0-8268-BEF8B7710756}">
      <dgm:prSet/>
      <dgm:spPr/>
      <dgm:t>
        <a:bodyPr/>
        <a:lstStyle/>
        <a:p>
          <a:endParaRPr lang="ru-RU"/>
        </a:p>
      </dgm:t>
    </dgm:pt>
    <dgm:pt modelId="{7B2A0FBE-C0AC-42E3-8815-03B6A966F687}" type="pres">
      <dgm:prSet presAssocID="{CF98733C-6E9E-4998-A725-4C334C1FB5A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2F41DC-E3EC-4FAC-A773-FF30F0AAFFB9}" type="pres">
      <dgm:prSet presAssocID="{CF98733C-6E9E-4998-A725-4C334C1FB5AD}" presName="cycle" presStyleCnt="0"/>
      <dgm:spPr/>
    </dgm:pt>
    <dgm:pt modelId="{97EEF514-E1F2-4C3A-B7FB-05CFF382285B}" type="pres">
      <dgm:prSet presAssocID="{CF98733C-6E9E-4998-A725-4C334C1FB5AD}" presName="centerShape" presStyleCnt="0"/>
      <dgm:spPr/>
    </dgm:pt>
    <dgm:pt modelId="{CEC4ED22-F0E2-423D-A354-3D320DA55495}" type="pres">
      <dgm:prSet presAssocID="{CF98733C-6E9E-4998-A725-4C334C1FB5AD}" presName="connSite" presStyleLbl="node1" presStyleIdx="0" presStyleCnt="5"/>
      <dgm:spPr/>
    </dgm:pt>
    <dgm:pt modelId="{37212693-1910-452B-947F-220AB9D66EC4}" type="pres">
      <dgm:prSet presAssocID="{CF98733C-6E9E-4998-A725-4C334C1FB5AD}" presName="visible" presStyleLbl="node1" presStyleIdx="0" presStyleCnt="5" custScaleX="135964" custScaleY="136194" custLinFactNeighborX="-10750" custLinFactNeighborY="13076"/>
      <dgm:spPr/>
    </dgm:pt>
    <dgm:pt modelId="{3A7469C7-B2B8-40B1-986F-2E82102E29B6}" type="pres">
      <dgm:prSet presAssocID="{E9C90D45-2BCF-4ACD-B566-312DD407AE68}" presName="Name25" presStyleLbl="parChTrans1D1" presStyleIdx="0" presStyleCnt="4"/>
      <dgm:spPr/>
      <dgm:t>
        <a:bodyPr/>
        <a:lstStyle/>
        <a:p>
          <a:endParaRPr lang="ru-RU"/>
        </a:p>
      </dgm:t>
    </dgm:pt>
    <dgm:pt modelId="{08309D8C-E58A-45A2-A974-82829F6B2AD6}" type="pres">
      <dgm:prSet presAssocID="{3E8A877A-97C0-49DE-A9A1-27EAC99B2B54}" presName="node" presStyleCnt="0"/>
      <dgm:spPr/>
    </dgm:pt>
    <dgm:pt modelId="{6E5836B1-A704-4F12-91BE-771FA093658D}" type="pres">
      <dgm:prSet presAssocID="{3E8A877A-97C0-49DE-A9A1-27EAC99B2B54}" presName="parentNode" presStyleLbl="node1" presStyleIdx="1" presStyleCnt="5" custScaleX="308817" custLinFactX="81219" custLinFactNeighborX="100000" custLinFactNeighborY="155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2FFEC-AA9C-4738-8021-CDB3AD819FE1}" type="pres">
      <dgm:prSet presAssocID="{3E8A877A-97C0-49DE-A9A1-27EAC99B2B54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DEA67-BE49-4F7F-AD12-2AFDADC0A5E8}" type="pres">
      <dgm:prSet presAssocID="{EBAB3B38-6676-4F53-A62B-34B41F1F3C1F}" presName="Name25" presStyleLbl="parChTrans1D1" presStyleIdx="1" presStyleCnt="4"/>
      <dgm:spPr/>
      <dgm:t>
        <a:bodyPr/>
        <a:lstStyle/>
        <a:p>
          <a:endParaRPr lang="ru-RU"/>
        </a:p>
      </dgm:t>
    </dgm:pt>
    <dgm:pt modelId="{88A1D635-C2A1-4DD2-9F01-04508B8B9EBF}" type="pres">
      <dgm:prSet presAssocID="{7AFD2162-3C58-48BB-B007-C150F30110DF}" presName="node" presStyleCnt="0"/>
      <dgm:spPr/>
    </dgm:pt>
    <dgm:pt modelId="{6E6795E5-C27B-4075-945B-C94CE4B12276}" type="pres">
      <dgm:prSet presAssocID="{7AFD2162-3C58-48BB-B007-C150F30110DF}" presName="parentNode" presStyleLbl="node1" presStyleIdx="2" presStyleCnt="5" custScaleX="314200" custLinFactX="55756" custLinFactNeighborX="100000" custLinFactNeighborY="59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6E5E0-F664-4AE5-A121-4E81ED39082C}" type="pres">
      <dgm:prSet presAssocID="{7AFD2162-3C58-48BB-B007-C150F30110DF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AFDC7-1DB9-4E54-8BD0-3BA2E1B5B5E9}" type="pres">
      <dgm:prSet presAssocID="{E0BA8BC3-AE99-48CC-8CE2-30D4CF2F6DC3}" presName="Name25" presStyleLbl="parChTrans1D1" presStyleIdx="2" presStyleCnt="4"/>
      <dgm:spPr/>
      <dgm:t>
        <a:bodyPr/>
        <a:lstStyle/>
        <a:p>
          <a:endParaRPr lang="ru-RU"/>
        </a:p>
      </dgm:t>
    </dgm:pt>
    <dgm:pt modelId="{68056CD3-CE32-46D6-A99E-9B47067556F7}" type="pres">
      <dgm:prSet presAssocID="{413E8D47-C7E4-4AB1-A554-10F21D9000C7}" presName="node" presStyleCnt="0"/>
      <dgm:spPr/>
    </dgm:pt>
    <dgm:pt modelId="{D24CE37D-DCA8-4542-8947-F8E78B8CD2F6}" type="pres">
      <dgm:prSet presAssocID="{413E8D47-C7E4-4AB1-A554-10F21D9000C7}" presName="parentNode" presStyleLbl="node1" presStyleIdx="3" presStyleCnt="5" custScaleX="319165" custLinFactX="71908" custLinFactNeighborX="100000" custLinFactNeighborY="-99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8EA07-D3BC-43F5-B41A-0FE33D4EB134}" type="pres">
      <dgm:prSet presAssocID="{413E8D47-C7E4-4AB1-A554-10F21D9000C7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E714E-D530-4D89-BFA6-2E4717CEEE05}" type="pres">
      <dgm:prSet presAssocID="{E673555F-E4F5-446B-8B3B-A35BA53F24EC}" presName="Name25" presStyleLbl="parChTrans1D1" presStyleIdx="3" presStyleCnt="4"/>
      <dgm:spPr/>
      <dgm:t>
        <a:bodyPr/>
        <a:lstStyle/>
        <a:p>
          <a:endParaRPr lang="ru-RU"/>
        </a:p>
      </dgm:t>
    </dgm:pt>
    <dgm:pt modelId="{87219D6C-C149-40AC-A3DC-9283F62F4A8F}" type="pres">
      <dgm:prSet presAssocID="{3DA6A79B-1948-45D7-A5A8-7A13A773FFBA}" presName="node" presStyleCnt="0"/>
      <dgm:spPr/>
    </dgm:pt>
    <dgm:pt modelId="{C4DF3F5F-88E2-4938-B8D5-48DD6D6BBCBA}" type="pres">
      <dgm:prSet presAssocID="{3DA6A79B-1948-45D7-A5A8-7A13A773FFBA}" presName="parentNode" presStyleLbl="node1" presStyleIdx="4" presStyleCnt="5" custScaleX="318266" custLinFactX="100000" custLinFactNeighborX="125356" custLinFactNeighborY="-67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41726-8798-4572-AF3C-1199B8CE2CAF}" type="pres">
      <dgm:prSet presAssocID="{3DA6A79B-1948-45D7-A5A8-7A13A773FFBA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25411C8B-2351-4FC0-8268-BEF8B7710756}" srcId="{CF98733C-6E9E-4998-A725-4C334C1FB5AD}" destId="{3DA6A79B-1948-45D7-A5A8-7A13A773FFBA}" srcOrd="3" destOrd="0" parTransId="{E673555F-E4F5-446B-8B3B-A35BA53F24EC}" sibTransId="{EEE2EEF6-8574-4D57-AA77-C926AAB0BF0C}"/>
    <dgm:cxn modelId="{A8CCFE09-DDE5-4BDE-B464-A408FC9DF515}" type="presOf" srcId="{E9C90D45-2BCF-4ACD-B566-312DD407AE68}" destId="{3A7469C7-B2B8-40B1-986F-2E82102E29B6}" srcOrd="0" destOrd="0" presId="urn:microsoft.com/office/officeart/2005/8/layout/radial2"/>
    <dgm:cxn modelId="{FD791655-01DE-42AE-91E2-0A4221328810}" type="presOf" srcId="{E0BA8BC3-AE99-48CC-8CE2-30D4CF2F6DC3}" destId="{96FAFDC7-1DB9-4E54-8BD0-3BA2E1B5B5E9}" srcOrd="0" destOrd="0" presId="urn:microsoft.com/office/officeart/2005/8/layout/radial2"/>
    <dgm:cxn modelId="{8076AE5A-E060-40A6-957C-1060DDB6E527}" type="presOf" srcId="{3DA6A79B-1948-45D7-A5A8-7A13A773FFBA}" destId="{C4DF3F5F-88E2-4938-B8D5-48DD6D6BBCBA}" srcOrd="0" destOrd="0" presId="urn:microsoft.com/office/officeart/2005/8/layout/radial2"/>
    <dgm:cxn modelId="{EAC25D04-209F-45E7-A5E7-546C27F6DB84}" srcId="{CF98733C-6E9E-4998-A725-4C334C1FB5AD}" destId="{3E8A877A-97C0-49DE-A9A1-27EAC99B2B54}" srcOrd="0" destOrd="0" parTransId="{E9C90D45-2BCF-4ACD-B566-312DD407AE68}" sibTransId="{8D135C2E-8AA7-4BB5-86E4-80295D10EC68}"/>
    <dgm:cxn modelId="{F0EF404C-C4FA-4846-8F4C-3041F7DAD62C}" type="presOf" srcId="{E673555F-E4F5-446B-8B3B-A35BA53F24EC}" destId="{DF5E714E-D530-4D89-BFA6-2E4717CEEE05}" srcOrd="0" destOrd="0" presId="urn:microsoft.com/office/officeart/2005/8/layout/radial2"/>
    <dgm:cxn modelId="{CC43EEDF-8B75-4507-B0AC-3BD5798D41A9}" srcId="{3E8A877A-97C0-49DE-A9A1-27EAC99B2B54}" destId="{56560219-8BBE-425E-8698-BA4147D641CC}" srcOrd="0" destOrd="0" parTransId="{2C49D441-7636-4FF7-90E9-82A1F50C869A}" sibTransId="{51DC8ACF-DB69-4F60-AF95-439719F2449D}"/>
    <dgm:cxn modelId="{EFF8E210-E0F4-4725-982D-413FC8AFA7FB}" type="presOf" srcId="{56560219-8BBE-425E-8698-BA4147D641CC}" destId="{3DF2FFEC-AA9C-4738-8021-CDB3AD819FE1}" srcOrd="0" destOrd="0" presId="urn:microsoft.com/office/officeart/2005/8/layout/radial2"/>
    <dgm:cxn modelId="{EB45C785-D1F5-4394-A8EA-4E1136997364}" type="presOf" srcId="{EBAB3B38-6676-4F53-A62B-34B41F1F3C1F}" destId="{438DEA67-BE49-4F7F-AD12-2AFDADC0A5E8}" srcOrd="0" destOrd="0" presId="urn:microsoft.com/office/officeart/2005/8/layout/radial2"/>
    <dgm:cxn modelId="{05ABE162-80BB-416C-A9C1-82750CB53680}" type="presOf" srcId="{CF98733C-6E9E-4998-A725-4C334C1FB5AD}" destId="{7B2A0FBE-C0AC-42E3-8815-03B6A966F687}" srcOrd="0" destOrd="0" presId="urn:microsoft.com/office/officeart/2005/8/layout/radial2"/>
    <dgm:cxn modelId="{AAB3C680-5B85-4F95-8084-1D8890985B0E}" type="presOf" srcId="{7AFD2162-3C58-48BB-B007-C150F30110DF}" destId="{6E6795E5-C27B-4075-945B-C94CE4B12276}" srcOrd="0" destOrd="0" presId="urn:microsoft.com/office/officeart/2005/8/layout/radial2"/>
    <dgm:cxn modelId="{17847057-1F99-4FD4-9075-7684E3BD1BE5}" srcId="{CF98733C-6E9E-4998-A725-4C334C1FB5AD}" destId="{7AFD2162-3C58-48BB-B007-C150F30110DF}" srcOrd="1" destOrd="0" parTransId="{EBAB3B38-6676-4F53-A62B-34B41F1F3C1F}" sibTransId="{A77BE808-50B2-4DCE-B3E6-7C46B0AD27B6}"/>
    <dgm:cxn modelId="{4FE476CE-28B6-4F0C-9948-6719B80E9D4C}" srcId="{CF98733C-6E9E-4998-A725-4C334C1FB5AD}" destId="{413E8D47-C7E4-4AB1-A554-10F21D9000C7}" srcOrd="2" destOrd="0" parTransId="{E0BA8BC3-AE99-48CC-8CE2-30D4CF2F6DC3}" sibTransId="{2F780402-5867-473F-9D05-EEAC65A3B01A}"/>
    <dgm:cxn modelId="{E4B5BD61-9777-471C-84A5-C632E440F2E0}" type="presOf" srcId="{413E8D47-C7E4-4AB1-A554-10F21D9000C7}" destId="{D24CE37D-DCA8-4542-8947-F8E78B8CD2F6}" srcOrd="0" destOrd="0" presId="urn:microsoft.com/office/officeart/2005/8/layout/radial2"/>
    <dgm:cxn modelId="{FE9124E6-7F74-4EAA-A968-1028389C916E}" type="presOf" srcId="{3E8A877A-97C0-49DE-A9A1-27EAC99B2B54}" destId="{6E5836B1-A704-4F12-91BE-771FA093658D}" srcOrd="0" destOrd="0" presId="urn:microsoft.com/office/officeart/2005/8/layout/radial2"/>
    <dgm:cxn modelId="{B6DBA856-B406-477B-84FD-8CFC1CEA7BC9}" type="presParOf" srcId="{7B2A0FBE-C0AC-42E3-8815-03B6A966F687}" destId="{062F41DC-E3EC-4FAC-A773-FF30F0AAFFB9}" srcOrd="0" destOrd="0" presId="urn:microsoft.com/office/officeart/2005/8/layout/radial2"/>
    <dgm:cxn modelId="{788ECBC0-2164-4772-996E-0D71C7B299A3}" type="presParOf" srcId="{062F41DC-E3EC-4FAC-A773-FF30F0AAFFB9}" destId="{97EEF514-E1F2-4C3A-B7FB-05CFF382285B}" srcOrd="0" destOrd="0" presId="urn:microsoft.com/office/officeart/2005/8/layout/radial2"/>
    <dgm:cxn modelId="{4EC52664-050F-4229-A71A-0D0883867BB7}" type="presParOf" srcId="{97EEF514-E1F2-4C3A-B7FB-05CFF382285B}" destId="{CEC4ED22-F0E2-423D-A354-3D320DA55495}" srcOrd="0" destOrd="0" presId="urn:microsoft.com/office/officeart/2005/8/layout/radial2"/>
    <dgm:cxn modelId="{C4190400-A81E-417F-9CB6-FCAC34DADB79}" type="presParOf" srcId="{97EEF514-E1F2-4C3A-B7FB-05CFF382285B}" destId="{37212693-1910-452B-947F-220AB9D66EC4}" srcOrd="1" destOrd="0" presId="urn:microsoft.com/office/officeart/2005/8/layout/radial2"/>
    <dgm:cxn modelId="{C364F8AA-5083-4FE6-B05C-F07FF5BFDBB8}" type="presParOf" srcId="{062F41DC-E3EC-4FAC-A773-FF30F0AAFFB9}" destId="{3A7469C7-B2B8-40B1-986F-2E82102E29B6}" srcOrd="1" destOrd="0" presId="urn:microsoft.com/office/officeart/2005/8/layout/radial2"/>
    <dgm:cxn modelId="{571BC615-41BA-4656-A46D-6B111FEAED51}" type="presParOf" srcId="{062F41DC-E3EC-4FAC-A773-FF30F0AAFFB9}" destId="{08309D8C-E58A-45A2-A974-82829F6B2AD6}" srcOrd="2" destOrd="0" presId="urn:microsoft.com/office/officeart/2005/8/layout/radial2"/>
    <dgm:cxn modelId="{FCF1A606-1F05-4C55-A321-97D7C51B8691}" type="presParOf" srcId="{08309D8C-E58A-45A2-A974-82829F6B2AD6}" destId="{6E5836B1-A704-4F12-91BE-771FA093658D}" srcOrd="0" destOrd="0" presId="urn:microsoft.com/office/officeart/2005/8/layout/radial2"/>
    <dgm:cxn modelId="{2ABA9035-75D8-44A5-97A1-11B807E92F90}" type="presParOf" srcId="{08309D8C-E58A-45A2-A974-82829F6B2AD6}" destId="{3DF2FFEC-AA9C-4738-8021-CDB3AD819FE1}" srcOrd="1" destOrd="0" presId="urn:microsoft.com/office/officeart/2005/8/layout/radial2"/>
    <dgm:cxn modelId="{3C3A417C-2CAC-45A8-A1A7-5021593F16B2}" type="presParOf" srcId="{062F41DC-E3EC-4FAC-A773-FF30F0AAFFB9}" destId="{438DEA67-BE49-4F7F-AD12-2AFDADC0A5E8}" srcOrd="3" destOrd="0" presId="urn:microsoft.com/office/officeart/2005/8/layout/radial2"/>
    <dgm:cxn modelId="{35ECD0BD-A0D1-449A-B4EC-5D0DCB73D5C2}" type="presParOf" srcId="{062F41DC-E3EC-4FAC-A773-FF30F0AAFFB9}" destId="{88A1D635-C2A1-4DD2-9F01-04508B8B9EBF}" srcOrd="4" destOrd="0" presId="urn:microsoft.com/office/officeart/2005/8/layout/radial2"/>
    <dgm:cxn modelId="{2B9A156D-E079-4763-AA48-9485EA4AB935}" type="presParOf" srcId="{88A1D635-C2A1-4DD2-9F01-04508B8B9EBF}" destId="{6E6795E5-C27B-4075-945B-C94CE4B12276}" srcOrd="0" destOrd="0" presId="urn:microsoft.com/office/officeart/2005/8/layout/radial2"/>
    <dgm:cxn modelId="{27FFE116-0745-4980-97D6-C0B2ABD7D549}" type="presParOf" srcId="{88A1D635-C2A1-4DD2-9F01-04508B8B9EBF}" destId="{0C46E5E0-F664-4AE5-A121-4E81ED39082C}" srcOrd="1" destOrd="0" presId="urn:microsoft.com/office/officeart/2005/8/layout/radial2"/>
    <dgm:cxn modelId="{A79C1739-D30D-4E6E-8CD8-9F5223D6A0ED}" type="presParOf" srcId="{062F41DC-E3EC-4FAC-A773-FF30F0AAFFB9}" destId="{96FAFDC7-1DB9-4E54-8BD0-3BA2E1B5B5E9}" srcOrd="5" destOrd="0" presId="urn:microsoft.com/office/officeart/2005/8/layout/radial2"/>
    <dgm:cxn modelId="{8DCFB64A-08C7-4222-B5DE-037EE4DB0761}" type="presParOf" srcId="{062F41DC-E3EC-4FAC-A773-FF30F0AAFFB9}" destId="{68056CD3-CE32-46D6-A99E-9B47067556F7}" srcOrd="6" destOrd="0" presId="urn:microsoft.com/office/officeart/2005/8/layout/radial2"/>
    <dgm:cxn modelId="{8ABB6DF5-24B4-46A9-8CEB-8C55CF65DC7F}" type="presParOf" srcId="{68056CD3-CE32-46D6-A99E-9B47067556F7}" destId="{D24CE37D-DCA8-4542-8947-F8E78B8CD2F6}" srcOrd="0" destOrd="0" presId="urn:microsoft.com/office/officeart/2005/8/layout/radial2"/>
    <dgm:cxn modelId="{10922309-C804-415E-8BFF-08C241227DF4}" type="presParOf" srcId="{68056CD3-CE32-46D6-A99E-9B47067556F7}" destId="{2A88EA07-D3BC-43F5-B41A-0FE33D4EB134}" srcOrd="1" destOrd="0" presId="urn:microsoft.com/office/officeart/2005/8/layout/radial2"/>
    <dgm:cxn modelId="{E23106C6-2ECD-44E8-9587-8658FF236214}" type="presParOf" srcId="{062F41DC-E3EC-4FAC-A773-FF30F0AAFFB9}" destId="{DF5E714E-D530-4D89-BFA6-2E4717CEEE05}" srcOrd="7" destOrd="0" presId="urn:microsoft.com/office/officeart/2005/8/layout/radial2"/>
    <dgm:cxn modelId="{4C39B462-2D05-4DE3-99C2-C47BDAE6EDF8}" type="presParOf" srcId="{062F41DC-E3EC-4FAC-A773-FF30F0AAFFB9}" destId="{87219D6C-C149-40AC-A3DC-9283F62F4A8F}" srcOrd="8" destOrd="0" presId="urn:microsoft.com/office/officeart/2005/8/layout/radial2"/>
    <dgm:cxn modelId="{610DEE4F-15DA-46A3-B0BA-CE55BB7F85A4}" type="presParOf" srcId="{87219D6C-C149-40AC-A3DC-9283F62F4A8F}" destId="{C4DF3F5F-88E2-4938-B8D5-48DD6D6BBCBA}" srcOrd="0" destOrd="0" presId="urn:microsoft.com/office/officeart/2005/8/layout/radial2"/>
    <dgm:cxn modelId="{E8D16F4B-5A34-45A6-94DE-C7808F59BAC8}" type="presParOf" srcId="{87219D6C-C149-40AC-A3DC-9283F62F4A8F}" destId="{B1E41726-8798-4572-AF3C-1199B8CE2CA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32EEA-683B-4CC5-8588-36FA2662F7B0}">
      <dsp:nvSpPr>
        <dsp:cNvPr id="0" name=""/>
        <dsp:cNvSpPr/>
      </dsp:nvSpPr>
      <dsp:spPr>
        <a:xfrm>
          <a:off x="2592383" y="287425"/>
          <a:ext cx="3767122" cy="1598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Собственные доходы республиканского бюджета и местных бюджетов могут включать в себя:</a:t>
          </a:r>
          <a:endParaRPr lang="ru-RU" sz="2100" kern="1200" dirty="0"/>
        </a:p>
      </dsp:txBody>
      <dsp:txXfrm>
        <a:off x="2670404" y="365446"/>
        <a:ext cx="3611080" cy="1442235"/>
      </dsp:txXfrm>
    </dsp:sp>
    <dsp:sp modelId="{40E753D3-09DA-40C4-9D57-1707D65EC073}">
      <dsp:nvSpPr>
        <dsp:cNvPr id="0" name=""/>
        <dsp:cNvSpPr/>
      </dsp:nvSpPr>
      <dsp:spPr>
        <a:xfrm rot="5312319">
          <a:off x="3158807" y="3257783"/>
          <a:ext cx="27450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505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16095-2D84-496A-8B7D-6918D4970CC0}">
      <dsp:nvSpPr>
        <dsp:cNvPr id="0" name=""/>
        <dsp:cNvSpPr/>
      </dsp:nvSpPr>
      <dsp:spPr>
        <a:xfrm>
          <a:off x="2590234" y="4629864"/>
          <a:ext cx="3989106" cy="1446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неналоговые доходы, </a:t>
          </a:r>
          <a:r>
            <a:rPr lang="ru-RU" sz="1800" kern="1200" dirty="0" smtClean="0"/>
            <a:t>зачисляемые в бюджет в соответствии с за­конодательством на постоянной основе</a:t>
          </a:r>
          <a:endParaRPr lang="ru-RU" sz="1800" kern="1200" dirty="0"/>
        </a:p>
      </dsp:txBody>
      <dsp:txXfrm>
        <a:off x="2660845" y="4700475"/>
        <a:ext cx="3847884" cy="1305246"/>
      </dsp:txXfrm>
    </dsp:sp>
    <dsp:sp modelId="{D4AFB501-3836-4845-BD9B-3C2F1AED647F}">
      <dsp:nvSpPr>
        <dsp:cNvPr id="0" name=""/>
        <dsp:cNvSpPr/>
      </dsp:nvSpPr>
      <dsp:spPr>
        <a:xfrm rot="2482949">
          <a:off x="5161153" y="2472939"/>
          <a:ext cx="17765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76590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1CADC-8B01-4F42-A754-45B7217B4F1D}">
      <dsp:nvSpPr>
        <dsp:cNvPr id="0" name=""/>
        <dsp:cNvSpPr/>
      </dsp:nvSpPr>
      <dsp:spPr>
        <a:xfrm>
          <a:off x="6341787" y="3060175"/>
          <a:ext cx="2187532" cy="12680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безвозмездные поступления</a:t>
          </a:r>
          <a:endParaRPr lang="ru-RU" sz="1800" b="1" kern="1200" dirty="0"/>
        </a:p>
      </dsp:txBody>
      <dsp:txXfrm>
        <a:off x="6403688" y="3122076"/>
        <a:ext cx="2063730" cy="1144251"/>
      </dsp:txXfrm>
    </dsp:sp>
    <dsp:sp modelId="{F8F89103-0520-4124-9FE5-42A227FDF8FE}">
      <dsp:nvSpPr>
        <dsp:cNvPr id="0" name=""/>
        <dsp:cNvSpPr/>
      </dsp:nvSpPr>
      <dsp:spPr>
        <a:xfrm rot="8152784">
          <a:off x="2388884" y="2397529"/>
          <a:ext cx="14704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70412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8B851-1F86-4979-B3A8-B7A9F5334675}">
      <dsp:nvSpPr>
        <dsp:cNvPr id="0" name=""/>
        <dsp:cNvSpPr/>
      </dsp:nvSpPr>
      <dsp:spPr>
        <a:xfrm>
          <a:off x="0" y="2909355"/>
          <a:ext cx="3573996" cy="1569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налоговые доходы</a:t>
          </a:r>
          <a:r>
            <a:rPr lang="ru-RU" sz="2000" kern="1200" dirty="0" smtClean="0"/>
            <a:t>, зачисляемые в бюджет в соответствии с законодательством на постоянной основе</a:t>
          </a:r>
          <a:endParaRPr lang="ru-RU" sz="2000" kern="1200" dirty="0"/>
        </a:p>
      </dsp:txBody>
      <dsp:txXfrm>
        <a:off x="76624" y="2985979"/>
        <a:ext cx="3420748" cy="1416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E714E-D530-4D89-BFA6-2E4717CEEE05}">
      <dsp:nvSpPr>
        <dsp:cNvPr id="0" name=""/>
        <dsp:cNvSpPr/>
      </dsp:nvSpPr>
      <dsp:spPr>
        <a:xfrm rot="1795982">
          <a:off x="2511938" y="3225077"/>
          <a:ext cx="1954301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954301" y="193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AFDC7-1DB9-4E54-8BD0-3BA2E1B5B5E9}">
      <dsp:nvSpPr>
        <dsp:cNvPr id="0" name=""/>
        <dsp:cNvSpPr/>
      </dsp:nvSpPr>
      <dsp:spPr>
        <a:xfrm rot="607967">
          <a:off x="2633190" y="2594306"/>
          <a:ext cx="1165649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165649" y="193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DEA67-BE49-4F7F-AD12-2AFDADC0A5E8}">
      <dsp:nvSpPr>
        <dsp:cNvPr id="0" name=""/>
        <dsp:cNvSpPr/>
      </dsp:nvSpPr>
      <dsp:spPr>
        <a:xfrm rot="20914790">
          <a:off x="2631715" y="2150511"/>
          <a:ext cx="1067250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067250" y="193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469C7-B2B8-40B1-986F-2E82102E29B6}">
      <dsp:nvSpPr>
        <dsp:cNvPr id="0" name=""/>
        <dsp:cNvSpPr/>
      </dsp:nvSpPr>
      <dsp:spPr>
        <a:xfrm rot="19644957">
          <a:off x="2520277" y="1568226"/>
          <a:ext cx="1550255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550255" y="193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12693-1910-452B-947F-220AB9D66EC4}">
      <dsp:nvSpPr>
        <dsp:cNvPr id="0" name=""/>
        <dsp:cNvSpPr/>
      </dsp:nvSpPr>
      <dsp:spPr>
        <a:xfrm>
          <a:off x="631410" y="1427696"/>
          <a:ext cx="2403949" cy="2408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836B1-A704-4F12-91BE-771FA093658D}">
      <dsp:nvSpPr>
        <dsp:cNvPr id="0" name=""/>
        <dsp:cNvSpPr/>
      </dsp:nvSpPr>
      <dsp:spPr>
        <a:xfrm>
          <a:off x="3050805" y="166545"/>
          <a:ext cx="3276075" cy="10608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Принцип  значимости</a:t>
          </a:r>
          <a:endParaRPr lang="ru-RU" sz="2400" kern="1200" dirty="0"/>
        </a:p>
      </dsp:txBody>
      <dsp:txXfrm>
        <a:off x="3530575" y="321902"/>
        <a:ext cx="2316535" cy="750132"/>
      </dsp:txXfrm>
    </dsp:sp>
    <dsp:sp modelId="{3DF2FFEC-AA9C-4738-8021-CDB3AD819FE1}">
      <dsp:nvSpPr>
        <dsp:cNvPr id="0" name=""/>
        <dsp:cNvSpPr/>
      </dsp:nvSpPr>
      <dsp:spPr>
        <a:xfrm>
          <a:off x="3663930" y="166545"/>
          <a:ext cx="4914113" cy="1060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500" kern="1200" dirty="0"/>
        </a:p>
      </dsp:txBody>
      <dsp:txXfrm>
        <a:off x="3663930" y="166545"/>
        <a:ext cx="4914113" cy="1060846"/>
      </dsp:txXfrm>
    </dsp:sp>
    <dsp:sp modelId="{6E6795E5-C27B-4075-945B-C94CE4B12276}">
      <dsp:nvSpPr>
        <dsp:cNvPr id="0" name=""/>
        <dsp:cNvSpPr/>
      </dsp:nvSpPr>
      <dsp:spPr>
        <a:xfrm>
          <a:off x="3428915" y="1249528"/>
          <a:ext cx="3333180" cy="10608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Принцип подчиненности плательщика</a:t>
          </a:r>
          <a:endParaRPr lang="ru-RU" sz="1800" kern="1200" dirty="0"/>
        </a:p>
      </dsp:txBody>
      <dsp:txXfrm>
        <a:off x="3917048" y="1404885"/>
        <a:ext cx="2356914" cy="750132"/>
      </dsp:txXfrm>
    </dsp:sp>
    <dsp:sp modelId="{D24CE37D-DCA8-4542-8947-F8E78B8CD2F6}">
      <dsp:nvSpPr>
        <dsp:cNvPr id="0" name=""/>
        <dsp:cNvSpPr/>
      </dsp:nvSpPr>
      <dsp:spPr>
        <a:xfrm>
          <a:off x="3567343" y="2448563"/>
          <a:ext cx="3385851" cy="10608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Принцип территориальной принадлежности бюджета</a:t>
          </a:r>
          <a:endParaRPr lang="ru-RU" sz="1600" kern="1200" dirty="0"/>
        </a:p>
      </dsp:txBody>
      <dsp:txXfrm>
        <a:off x="4063189" y="2603920"/>
        <a:ext cx="2394159" cy="750132"/>
      </dsp:txXfrm>
    </dsp:sp>
    <dsp:sp modelId="{C4DF3F5F-88E2-4938-B8D5-48DD6D6BBCBA}">
      <dsp:nvSpPr>
        <dsp:cNvPr id="0" name=""/>
        <dsp:cNvSpPr/>
      </dsp:nvSpPr>
      <dsp:spPr>
        <a:xfrm>
          <a:off x="3456381" y="3667186"/>
          <a:ext cx="3376314" cy="10608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Принцип формы собственности плательщика</a:t>
          </a:r>
          <a:endParaRPr lang="ru-RU" sz="1800" kern="1200" dirty="0"/>
        </a:p>
      </dsp:txBody>
      <dsp:txXfrm>
        <a:off x="3950831" y="3822543"/>
        <a:ext cx="2387414" cy="750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3972D-3AD8-41F0-8322-76A501BB8A6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98D50-C1ED-42BA-AA49-96573C22A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80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98D50-C1ED-42BA-AA49-96573C22ACF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64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98D50-C1ED-42BA-AA49-96573C22ACF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21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98D50-C1ED-42BA-AA49-96573C22ACF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97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633719" cy="1470025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	</a:t>
            </a:r>
            <a:r>
              <a:rPr lang="ru-RU" sz="3200" b="1" dirty="0" smtClean="0">
                <a:latin typeface="+mn-lt"/>
              </a:rPr>
              <a:t>Тема: </a:t>
            </a:r>
            <a:r>
              <a:rPr lang="ru-RU" sz="3200" b="1" dirty="0">
                <a:latin typeface="+mn-lt"/>
              </a:rPr>
              <a:t>Доходы бюджетов Республики Беларусь, их </a:t>
            </a:r>
            <a:r>
              <a:rPr lang="ru-RU" sz="3200" b="1" dirty="0" err="1" smtClean="0">
                <a:latin typeface="+mn-lt"/>
              </a:rPr>
              <a:t>распреде-ление</a:t>
            </a:r>
            <a:r>
              <a:rPr lang="ru-RU" sz="3200" b="1" dirty="0" smtClean="0">
                <a:latin typeface="+mn-lt"/>
              </a:rPr>
              <a:t> </a:t>
            </a:r>
            <a:r>
              <a:rPr lang="ru-RU" sz="3200" b="1" dirty="0">
                <a:latin typeface="+mn-lt"/>
              </a:rPr>
              <a:t>по уровням бюджетной </a:t>
            </a:r>
            <a:r>
              <a:rPr lang="ru-RU" sz="3200" b="1" dirty="0" smtClean="0">
                <a:latin typeface="+mn-lt"/>
              </a:rPr>
              <a:t>системы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8964488" cy="248139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/>
              <a:t>1. Понятие </a:t>
            </a:r>
            <a:r>
              <a:rPr lang="ru-RU" sz="2800" dirty="0"/>
              <a:t>собственных доходов республиканского бюджета и местных бюджетов. Регулирующие </a:t>
            </a:r>
            <a:r>
              <a:rPr lang="ru-RU" sz="2800" dirty="0" smtClean="0"/>
              <a:t>доходы.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2. </a:t>
            </a:r>
            <a:r>
              <a:rPr lang="ru-RU" sz="2800" dirty="0"/>
              <a:t>Распределение доходов по уровням бюджетной </a:t>
            </a:r>
            <a:r>
              <a:rPr lang="ru-RU" sz="2800" dirty="0" smtClean="0"/>
              <a:t>системы.</a:t>
            </a:r>
            <a:endParaRPr lang="ru-RU" sz="2800" dirty="0"/>
          </a:p>
          <a:p>
            <a:pPr algn="just"/>
            <a:r>
              <a:rPr lang="ru-RU" b="1" dirty="0"/>
              <a:t> 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37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09832"/>
          </a:xfrm>
        </p:spPr>
        <p:txBody>
          <a:bodyPr>
            <a:normAutofit fontScale="85000" lnSpcReduction="10000"/>
          </a:bodyPr>
          <a:lstStyle/>
          <a:p>
            <a:pPr marL="0" indent="271463" algn="just"/>
            <a:r>
              <a:rPr lang="ru-RU" sz="2500" dirty="0"/>
              <a:t>доходы от реализации имущества, имущественных прав на объекты интеллектуальной собственности, находящиеся в респуб­ликанской собственности (кроме средств от реализации принадле­жащего государству имущества в соответствии с законодатель­ством о приватизации);</a:t>
            </a:r>
          </a:p>
          <a:p>
            <a:pPr marL="0" indent="271463" algn="just"/>
            <a:r>
              <a:rPr lang="ru-RU" sz="2500" dirty="0"/>
              <a:t>доходы от имущества, конфискованного и иным способом об­ращенного в доход государства:</a:t>
            </a:r>
          </a:p>
          <a:p>
            <a:pPr marL="0" indent="271463" algn="just"/>
            <a:r>
              <a:rPr lang="ru-RU" sz="2500" dirty="0"/>
              <a:t>удержания из заработной платы осужденных в соответствии с законодательством;</a:t>
            </a:r>
          </a:p>
          <a:p>
            <a:pPr marL="0" indent="271463" algn="just"/>
            <a:r>
              <a:rPr lang="ru-RU" sz="2500" dirty="0"/>
              <a:t>штрафы, подлежащие уплате в республиканский бюджет в соответствии с Бюджетным кодексом Республики Беларусь и ины­ми актами законодательства;</a:t>
            </a:r>
          </a:p>
          <a:p>
            <a:pPr marL="0" indent="271463" algn="just"/>
            <a:r>
              <a:rPr lang="ru-RU" sz="2500" dirty="0"/>
              <a:t>добровольные взносы, поступающие в республиканский бюд­жет;</a:t>
            </a:r>
          </a:p>
          <a:p>
            <a:pPr marL="0" indent="271463" algn="just"/>
            <a:r>
              <a:rPr lang="ru-RU" sz="2500" dirty="0"/>
              <a:t>возмещение потерь, вреда;</a:t>
            </a:r>
          </a:p>
          <a:p>
            <a:pPr marL="0" indent="271463" algn="just"/>
            <a:r>
              <a:rPr lang="ru-RU" sz="2500" dirty="0"/>
              <a:t>плата за проезд тяжеловесных и крупногабаритных автомо­бильных транспортных средств по автомобильным дорогам общего пользования Республики Беларусь;</a:t>
            </a:r>
          </a:p>
          <a:p>
            <a:pPr marL="0" indent="271463" algn="just"/>
            <a:r>
              <a:rPr lang="ru-RU" sz="2500" dirty="0"/>
              <a:t>плата за проезд по платным автомобильным дорогам и мос­там.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01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5384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000" b="1" dirty="0"/>
              <a:t>Частично зачисляемые доходы</a:t>
            </a:r>
            <a:r>
              <a:rPr lang="ru-RU" sz="2000" b="1" dirty="0" smtClean="0"/>
              <a:t>:</a:t>
            </a:r>
          </a:p>
          <a:p>
            <a:pPr marL="109728" indent="0" algn="ctr">
              <a:buNone/>
            </a:pPr>
            <a:endParaRPr lang="ru-RU" sz="2000" b="1" dirty="0"/>
          </a:p>
          <a:p>
            <a:pPr marL="0" indent="355600" algn="just"/>
            <a:r>
              <a:rPr lang="ru-RU" sz="2100" dirty="0" smtClean="0"/>
              <a:t>не </a:t>
            </a:r>
            <a:r>
              <a:rPr lang="ru-RU" sz="2100" dirty="0"/>
              <a:t>менее 50 % суммы налога на прибыль, уплачиваемого ор­ганизациями, имущество которых находится в собственности Рес­публики Беларусь, и организациями, в уставных фондах которых 50 % и более акций принадлежит Республике Беларусь;</a:t>
            </a:r>
          </a:p>
          <a:p>
            <a:pPr marL="0" indent="355600" algn="just"/>
            <a:r>
              <a:rPr lang="ru-RU" sz="2100" dirty="0" smtClean="0"/>
              <a:t>не </a:t>
            </a:r>
            <a:r>
              <a:rPr lang="ru-RU" sz="2100" dirty="0"/>
              <a:t>более 70 % налога на добавленную стоимость;</a:t>
            </a:r>
          </a:p>
          <a:p>
            <a:pPr marL="0" indent="355600" algn="just"/>
            <a:r>
              <a:rPr lang="ru-RU" sz="2100" dirty="0" smtClean="0"/>
              <a:t>экологический </a:t>
            </a:r>
            <a:r>
              <a:rPr lang="ru-RU" sz="2100" dirty="0"/>
              <a:t>налог:</a:t>
            </a:r>
          </a:p>
          <a:p>
            <a:pPr marL="0" indent="355600" algn="just"/>
            <a:r>
              <a:rPr lang="ru-RU" sz="2100" dirty="0" smtClean="0"/>
              <a:t>40 </a:t>
            </a:r>
            <a:r>
              <a:rPr lang="ru-RU" sz="2100" dirty="0"/>
              <a:t>% налога за выбросы загрязняющих веществ в атмосфер­ный воздух, уплачиваемого по месту нахождения объекта на­логообложения;</a:t>
            </a:r>
          </a:p>
          <a:p>
            <a:pPr marL="0" indent="355600" algn="just"/>
            <a:r>
              <a:rPr lang="ru-RU" sz="2100" dirty="0" smtClean="0"/>
              <a:t>40 </a:t>
            </a:r>
            <a:r>
              <a:rPr lang="ru-RU" sz="2100" dirty="0"/>
              <a:t>% налога за сброс сточных вод, уплачиваемого плательщи­ком по месту нахождения объекта налогообложения;</a:t>
            </a:r>
          </a:p>
          <a:p>
            <a:pPr marL="0" indent="355600" algn="just"/>
            <a:r>
              <a:rPr lang="ru-RU" sz="2100" dirty="0" smtClean="0"/>
              <a:t>40 </a:t>
            </a:r>
            <a:r>
              <a:rPr lang="ru-RU" sz="2100" dirty="0"/>
              <a:t>% налога за хранение, захоронение отходов производства, уплачиваемого по месту нахождения объекта налогообложе­ния</a:t>
            </a:r>
            <a:r>
              <a:rPr lang="ru-RU" sz="2000" dirty="0"/>
              <a:t>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5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7765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856984" cy="1570856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atin typeface="+mn-lt"/>
              </a:rPr>
              <a:t>	1 </a:t>
            </a:r>
            <a:r>
              <a:rPr lang="ru-RU" sz="2800" b="1" dirty="0">
                <a:latin typeface="+mn-lt"/>
              </a:rPr>
              <a:t>Понятие собственных доходов </a:t>
            </a:r>
            <a:r>
              <a:rPr lang="ru-RU" sz="2800" b="1" dirty="0" smtClean="0">
                <a:latin typeface="+mn-lt"/>
              </a:rPr>
              <a:t>республиканского </a:t>
            </a:r>
            <a:r>
              <a:rPr lang="ru-RU" sz="2800" b="1" dirty="0">
                <a:latin typeface="+mn-lt"/>
              </a:rPr>
              <a:t>бюджета и местных бюджетов. Регулирующие </a:t>
            </a:r>
            <a:r>
              <a:rPr lang="ru-RU" sz="2800" b="1" dirty="0" smtClean="0">
                <a:latin typeface="+mn-lt"/>
              </a:rPr>
              <a:t>доходы.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49424"/>
            <a:ext cx="8856984" cy="4325112"/>
          </a:xfrm>
        </p:spPr>
        <p:txBody>
          <a:bodyPr>
            <a:normAutofit lnSpcReduction="10000"/>
          </a:bodyPr>
          <a:lstStyle/>
          <a:p>
            <a:pPr marL="109538" indent="787400" algn="just">
              <a:buNone/>
            </a:pPr>
            <a:r>
              <a:rPr lang="ru-RU" b="1" dirty="0" smtClean="0"/>
              <a:t>	Собственные </a:t>
            </a:r>
            <a:r>
              <a:rPr lang="ru-RU" b="1" dirty="0"/>
              <a:t>доходы </a:t>
            </a:r>
            <a:r>
              <a:rPr lang="ru-RU" dirty="0"/>
              <a:t>бюджетов — это доходы, законодательно закрепленные за бюджетами определенного уровня на постоянной основе.</a:t>
            </a:r>
          </a:p>
          <a:p>
            <a:pPr marL="109538" indent="787400" algn="just">
              <a:buNone/>
            </a:pPr>
            <a:r>
              <a:rPr lang="ru-RU" dirty="0"/>
              <a:t>Бюджетный кодекс Республики Беларусь закрепляет на посто­янной основе конкретные доходы за следующими уровнями бюдже­тов: республиканским бюджетом, областными бюджетами, бюдже­тами базового и первичного уровней, а также бюджетом г. Минска.</a:t>
            </a:r>
          </a:p>
          <a:p>
            <a:pPr marL="109538" indent="78740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7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088176"/>
              </p:ext>
            </p:extLst>
          </p:nvPr>
        </p:nvGraphicFramePr>
        <p:xfrm>
          <a:off x="179388" y="549275"/>
          <a:ext cx="8785225" cy="630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886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53848"/>
          </a:xfrm>
        </p:spPr>
        <p:txBody>
          <a:bodyPr>
            <a:normAutofit/>
          </a:bodyPr>
          <a:lstStyle/>
          <a:p>
            <a:pPr marL="109538" indent="601663" algn="just">
              <a:buNone/>
            </a:pPr>
            <a:r>
              <a:rPr lang="ru-RU" sz="2500" b="1" dirty="0"/>
              <a:t>Регулирующие доходы </a:t>
            </a:r>
            <a:r>
              <a:rPr lang="ru-RU" sz="2500" dirty="0"/>
              <a:t>— это доходы бюджета, </a:t>
            </a:r>
            <a:r>
              <a:rPr lang="ru-RU" sz="2500" i="1" dirty="0"/>
              <a:t>ежегодно рас­пределяемые </a:t>
            </a:r>
            <a:r>
              <a:rPr lang="ru-RU" sz="2500" dirty="0"/>
              <a:t>между вышестоящими и нижестоящими бюджетами в целях бюджетного регулирования.</a:t>
            </a:r>
          </a:p>
          <a:p>
            <a:pPr marL="109538" indent="601663" algn="just">
              <a:buNone/>
            </a:pPr>
            <a:endParaRPr lang="ru-RU" sz="2500" dirty="0" smtClean="0"/>
          </a:p>
          <a:p>
            <a:pPr marL="109538" indent="601663" algn="just">
              <a:buNone/>
            </a:pPr>
            <a:r>
              <a:rPr lang="ru-RU" sz="2500" dirty="0" smtClean="0"/>
              <a:t>К </a:t>
            </a:r>
            <a:r>
              <a:rPr lang="ru-RU" sz="2500" dirty="0"/>
              <a:t>регулирующим доходам республиканского бюджета и мест­ных бюджетов относятся доходы, которые могут частично или пол­ностью передаваться в другие бюджеты и по которым в соответ­ствии с Бюджетным кодексом установлен </a:t>
            </a:r>
            <a:r>
              <a:rPr lang="ru-RU" sz="2500" i="1" dirty="0"/>
              <a:t>норматив в виде верхне­го уровня отчисления </a:t>
            </a:r>
            <a:r>
              <a:rPr lang="ru-RU" sz="2500" dirty="0"/>
              <a:t>от налогового дохода, а также местные налоги и сборы — по нормативам, определяемым местными Советами депутатов</a:t>
            </a:r>
            <a:r>
              <a:rPr lang="ru-RU" sz="2400" dirty="0"/>
              <a:t>.</a:t>
            </a:r>
          </a:p>
          <a:p>
            <a:pPr marL="109538" indent="601663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7771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81840"/>
          </a:xfrm>
        </p:spPr>
        <p:txBody>
          <a:bodyPr>
            <a:normAutofit/>
          </a:bodyPr>
          <a:lstStyle/>
          <a:p>
            <a:pPr marL="109538" indent="601663" algn="just">
              <a:buNone/>
            </a:pPr>
            <a:r>
              <a:rPr lang="ru-RU" sz="2400" dirty="0"/>
              <a:t>Нормативы отчислений от регулирующих доходов (в процен­тах) </a:t>
            </a:r>
            <a:r>
              <a:rPr lang="ru-RU" sz="2400" u="sng" dirty="0"/>
              <a:t>республиканского бюджета</a:t>
            </a:r>
            <a:r>
              <a:rPr lang="ru-RU" sz="2400" dirty="0"/>
              <a:t> в консолидированные бюджеты об­ластей и бюджет г. Минска определяются законом о республикан­ском бюджете на очередной финансовый год.</a:t>
            </a:r>
          </a:p>
          <a:p>
            <a:pPr marL="109538" indent="601663" algn="just">
              <a:buNone/>
            </a:pPr>
            <a:r>
              <a:rPr lang="ru-RU" sz="2400" dirty="0"/>
              <a:t>Нормативы отчислений от регулирующих доходов </a:t>
            </a:r>
            <a:r>
              <a:rPr lang="ru-RU" sz="2400" u="sng" dirty="0"/>
              <a:t>областных бюджетов</a:t>
            </a:r>
            <a:r>
              <a:rPr lang="ru-RU" sz="2400" dirty="0"/>
              <a:t> в консолидированные бюджеты районов и бюджеты горо­дов областного подчинения определяются решениями областных Советов депутатов о бюджете на очередной финансовый год.</a:t>
            </a:r>
          </a:p>
          <a:p>
            <a:pPr marL="109538" indent="601663" algn="just">
              <a:buNone/>
            </a:pPr>
            <a:r>
              <a:rPr lang="ru-RU" sz="2400" dirty="0"/>
              <a:t>Нормативы отчислений от регулирующих доходов </a:t>
            </a:r>
            <a:r>
              <a:rPr lang="ru-RU" sz="2400" u="sng" dirty="0"/>
              <a:t>районных бюджетов</a:t>
            </a:r>
            <a:r>
              <a:rPr lang="ru-RU" sz="2400" dirty="0"/>
              <a:t> в бюджеты сельсоветов, поселков городского типа, горо­дов районного подчинения определяются решениями районных Со­ветов депутатов о бюджете на очередной финансовый год.</a:t>
            </a:r>
          </a:p>
          <a:p>
            <a:pPr marL="109538" indent="601663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637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53381"/>
            <a:ext cx="8784976" cy="5881840"/>
          </a:xfrm>
        </p:spPr>
        <p:txBody>
          <a:bodyPr>
            <a:normAutofit/>
          </a:bodyPr>
          <a:lstStyle/>
          <a:p>
            <a:pPr marL="109538" indent="601663" algn="just">
              <a:buNone/>
            </a:pPr>
            <a:r>
              <a:rPr lang="ru-RU" sz="2400" b="1" dirty="0"/>
              <a:t>Межбюджетные трансферты </a:t>
            </a:r>
            <a:r>
              <a:rPr lang="ru-RU" sz="2400" dirty="0"/>
              <a:t>— бюджетные средства, передава­емые из одного бюджета в другой на безвозвратной и безвозмездной основе. Формами межбюджетных трансфертов являются дотации и субвенции.</a:t>
            </a:r>
          </a:p>
          <a:p>
            <a:pPr marL="109538" indent="601663" algn="just">
              <a:buNone/>
            </a:pPr>
            <a:r>
              <a:rPr lang="ru-RU" sz="2400" i="1" dirty="0"/>
              <a:t>Дотация </a:t>
            </a:r>
            <a:r>
              <a:rPr lang="ru-RU" sz="2400" dirty="0"/>
              <a:t>представляет собой межбюджетный трансферт, предо­ставляемый из вышестоящего бюджета нижестоящему в случае, ес­ли собственных и регулирующих доходов недостаточно для сбалан­сированности нижестоящего бюджета.</a:t>
            </a:r>
          </a:p>
          <a:p>
            <a:pPr marL="109538" indent="601663" algn="just">
              <a:buNone/>
            </a:pPr>
            <a:r>
              <a:rPr lang="ru-RU" sz="2400" i="1" dirty="0"/>
              <a:t>Субвенция</a:t>
            </a:r>
            <a:r>
              <a:rPr lang="ru-RU" sz="2400" dirty="0"/>
              <a:t>— это межбюджетный трансферт, предоставляемый другому бюджету на осуществление определенных целевых расхо­дов</a:t>
            </a:r>
          </a:p>
        </p:txBody>
      </p:sp>
    </p:spTree>
    <p:extLst>
      <p:ext uri="{BB962C8B-B14F-4D97-AF65-F5344CB8AC3E}">
        <p14:creationId xmlns:p14="http://schemas.microsoft.com/office/powerpoint/2010/main" val="101678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476672"/>
            <a:ext cx="8856984" cy="10668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/>
              <a:t>	</a:t>
            </a:r>
            <a:r>
              <a:rPr lang="ru-RU" sz="3100" b="1" dirty="0" smtClean="0">
                <a:latin typeface="+mn-lt"/>
              </a:rPr>
              <a:t>2 </a:t>
            </a:r>
            <a:r>
              <a:rPr lang="ru-RU" sz="3100" b="1" dirty="0">
                <a:latin typeface="+mn-lt"/>
              </a:rPr>
              <a:t>Распределение доходов по уровням бюджетной </a:t>
            </a:r>
            <a:r>
              <a:rPr lang="ru-RU" sz="3100" b="1" dirty="0" smtClean="0">
                <a:latin typeface="+mn-lt"/>
              </a:rPr>
              <a:t>системы.</a:t>
            </a:r>
            <a:endParaRPr lang="ru-RU" sz="3100" dirty="0">
              <a:latin typeface="+mn-lt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171393"/>
              </p:ext>
            </p:extLst>
          </p:nvPr>
        </p:nvGraphicFramePr>
        <p:xfrm>
          <a:off x="395536" y="1772816"/>
          <a:ext cx="8229600" cy="4801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9632" y="3501008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Принципы распределения доходов между звеньями бюджетной системы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8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048672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ru-RU" b="1" i="1" dirty="0" smtClean="0"/>
              <a:t>	</a:t>
            </a:r>
            <a:r>
              <a:rPr lang="ru-RU" sz="3600" b="1" dirty="0" smtClean="0"/>
              <a:t>Налоговые </a:t>
            </a:r>
            <a:r>
              <a:rPr lang="ru-RU" sz="3600" b="1" dirty="0"/>
              <a:t>доходы</a:t>
            </a:r>
            <a:r>
              <a:rPr lang="ru-RU" sz="3600" b="1" dirty="0" smtClean="0"/>
              <a:t>:</a:t>
            </a:r>
          </a:p>
          <a:p>
            <a:pPr marL="109728" indent="0">
              <a:buNone/>
            </a:pPr>
            <a:endParaRPr lang="ru-RU" sz="3600" dirty="0"/>
          </a:p>
          <a:p>
            <a:pPr algn="just"/>
            <a:r>
              <a:rPr lang="ru-RU" sz="2700" dirty="0" smtClean="0"/>
              <a:t>налог </a:t>
            </a:r>
            <a:r>
              <a:rPr lang="ru-RU" sz="2700" dirty="0"/>
              <a:t>на доходы от осуществления лотерейной деятельности по республиканским лотереям;</a:t>
            </a:r>
          </a:p>
          <a:p>
            <a:pPr algn="just"/>
            <a:r>
              <a:rPr lang="ru-RU" sz="2700" dirty="0" smtClean="0"/>
              <a:t>налог </a:t>
            </a:r>
            <a:r>
              <a:rPr lang="ru-RU" sz="2700" dirty="0"/>
              <a:t>на доходы от проведения электронных интерактивных игр;</a:t>
            </a:r>
          </a:p>
          <a:p>
            <a:pPr algn="just"/>
            <a:r>
              <a:rPr lang="ru-RU" sz="2700" dirty="0" smtClean="0"/>
              <a:t>акцизы</a:t>
            </a:r>
            <a:r>
              <a:rPr lang="ru-RU" sz="2700" dirty="0"/>
              <a:t>;</a:t>
            </a:r>
          </a:p>
          <a:p>
            <a:pPr algn="just"/>
            <a:r>
              <a:rPr lang="ru-RU" sz="2700" dirty="0" smtClean="0"/>
              <a:t>сбор </a:t>
            </a:r>
            <a:r>
              <a:rPr lang="ru-RU" sz="2700" dirty="0"/>
              <a:t>за проезд автомобильных транспортных средств ино­странных государств по автомобильным дорогам общего пользова­ния Республики Беларусь;</a:t>
            </a:r>
          </a:p>
          <a:p>
            <a:pPr algn="just"/>
            <a:r>
              <a:rPr lang="ru-RU" sz="2700" dirty="0" smtClean="0"/>
              <a:t>патентные </a:t>
            </a:r>
            <a:r>
              <a:rPr lang="ru-RU" sz="2700" dirty="0"/>
              <a:t>пошлины;</a:t>
            </a:r>
          </a:p>
          <a:p>
            <a:pPr algn="just"/>
            <a:r>
              <a:rPr lang="ru-RU" sz="2700" dirty="0"/>
              <a:t>э</a:t>
            </a:r>
            <a:r>
              <a:rPr lang="ru-RU" sz="2700" dirty="0" smtClean="0"/>
              <a:t>кологический </a:t>
            </a:r>
            <a:r>
              <a:rPr lang="ru-RU" sz="2700" dirty="0"/>
              <a:t>налог:</a:t>
            </a:r>
          </a:p>
          <a:p>
            <a:pPr algn="just"/>
            <a:r>
              <a:rPr lang="ru-RU" sz="2700" dirty="0" smtClean="0"/>
              <a:t>за </a:t>
            </a:r>
            <a:r>
              <a:rPr lang="ru-RU" sz="2700" dirty="0"/>
              <a:t>ввоз на территорию Республики Беларусь озоноразрушаю­щих веществ, в том числе содержащихся в продукции;</a:t>
            </a:r>
          </a:p>
          <a:p>
            <a:pPr algn="just"/>
            <a:r>
              <a:rPr lang="ru-RU" sz="2700" dirty="0" smtClean="0"/>
              <a:t>таможенные </a:t>
            </a:r>
            <a:r>
              <a:rPr lang="ru-RU" sz="2700" dirty="0"/>
              <a:t>пошлины и таможенные сборы;</a:t>
            </a:r>
          </a:p>
          <a:p>
            <a:pPr algn="just"/>
            <a:r>
              <a:rPr lang="ru-RU" sz="2700" dirty="0" smtClean="0"/>
              <a:t>оффшорный </a:t>
            </a:r>
            <a:r>
              <a:rPr lang="ru-RU" sz="2700" dirty="0"/>
              <a:t>сбор;</a:t>
            </a:r>
          </a:p>
          <a:p>
            <a:pPr algn="just"/>
            <a:r>
              <a:rPr lang="ru-RU" sz="2700" dirty="0" smtClean="0"/>
              <a:t>государственная </a:t>
            </a:r>
            <a:r>
              <a:rPr lang="ru-RU" sz="2700" dirty="0"/>
              <a:t>пошлина, зачисляемая в республиканский бюджет в соответствии с актами законодательства;</a:t>
            </a:r>
          </a:p>
          <a:p>
            <a:pPr algn="just"/>
            <a:r>
              <a:rPr lang="ru-RU" sz="2700" dirty="0" smtClean="0"/>
              <a:t>консульский </a:t>
            </a:r>
            <a:r>
              <a:rPr lang="ru-RU" sz="2700" dirty="0"/>
              <a:t>сбор;</a:t>
            </a:r>
          </a:p>
          <a:p>
            <a:pPr algn="just"/>
            <a:r>
              <a:rPr lang="ru-RU" sz="2700" dirty="0" smtClean="0"/>
              <a:t>гербовый </a:t>
            </a:r>
            <a:r>
              <a:rPr lang="ru-RU" sz="2700" dirty="0"/>
              <a:t>сбор.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3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309320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sz="2600" b="1" dirty="0"/>
              <a:t>Неналоговые доходы</a:t>
            </a:r>
            <a:r>
              <a:rPr lang="ru-RU" sz="2600" b="1" dirty="0" smtClean="0"/>
              <a:t>:</a:t>
            </a:r>
          </a:p>
          <a:p>
            <a:pPr marL="109728" indent="0" algn="ctr">
              <a:buNone/>
            </a:pPr>
            <a:endParaRPr lang="ru-RU" sz="2200" b="1" dirty="0"/>
          </a:p>
          <a:p>
            <a:pPr marL="0" indent="271463" algn="just"/>
            <a:r>
              <a:rPr lang="ru-RU" sz="2300" dirty="0" smtClean="0"/>
              <a:t>доходы </a:t>
            </a:r>
            <a:r>
              <a:rPr lang="ru-RU" sz="2300" dirty="0"/>
              <a:t>от размещения денежных средств республиканского бюджета, а также доходы от размещения в банках-нерезидентах кредитов Международного валютного фонда и других внешних го­сударственных займов, полученных Правительством Республики Беларусь, и внешних займов, полученных под гарантии Прави­тельства Республики Беларусь;</a:t>
            </a:r>
          </a:p>
          <a:p>
            <a:pPr marL="0" indent="271463" algn="just"/>
            <a:r>
              <a:rPr lang="ru-RU" sz="2300" dirty="0" smtClean="0"/>
              <a:t>дивиденды </a:t>
            </a:r>
            <a:r>
              <a:rPr lang="ru-RU" sz="2300" dirty="0"/>
              <a:t>по акциям и доходы от других форм участия в капитале, находящемся в республиканской собственности;</a:t>
            </a:r>
          </a:p>
          <a:p>
            <a:pPr marL="0" indent="271463" algn="just"/>
            <a:r>
              <a:rPr lang="ru-RU" sz="2300" dirty="0" smtClean="0"/>
              <a:t>плата </a:t>
            </a:r>
            <a:r>
              <a:rPr lang="ru-RU" sz="2300" dirty="0"/>
              <a:t>за право заключения договоров аренды земельных участков под строительство автозаправочных станций;</a:t>
            </a:r>
          </a:p>
          <a:p>
            <a:pPr marL="0" indent="271463" algn="just"/>
            <a:r>
              <a:rPr lang="ru-RU" sz="2300" dirty="0" smtClean="0"/>
              <a:t>плата </a:t>
            </a:r>
            <a:r>
              <a:rPr lang="ru-RU" sz="2300" dirty="0"/>
              <a:t>за использование радиочастотного спектра;</a:t>
            </a:r>
          </a:p>
          <a:p>
            <a:pPr marL="0" indent="271463" algn="just"/>
            <a:r>
              <a:rPr lang="ru-RU" sz="2300" dirty="0" smtClean="0"/>
              <a:t>доходы </a:t>
            </a:r>
            <a:r>
              <a:rPr lang="ru-RU" sz="2300" dirty="0"/>
              <a:t>от сдачи в аренду имущества, находящегося в респуб­ликанской собственности;</a:t>
            </a:r>
          </a:p>
          <a:p>
            <a:pPr marL="0" indent="271463" algn="just"/>
            <a:r>
              <a:rPr lang="ru-RU" sz="2300" dirty="0" smtClean="0"/>
              <a:t>административные </a:t>
            </a:r>
            <a:r>
              <a:rPr lang="ru-RU" sz="2300" dirty="0"/>
              <a:t>платежи:</a:t>
            </a:r>
          </a:p>
          <a:p>
            <a:pPr marL="0" indent="271463" algn="just"/>
            <a:r>
              <a:rPr lang="ru-RU" sz="2300" dirty="0" smtClean="0"/>
              <a:t>средства</a:t>
            </a:r>
            <a:r>
              <a:rPr lang="ru-RU" sz="2300" dirty="0"/>
              <a:t>, поступающие в республиканский бюджет в счет компенсации расходов государства в соответствии с законодатель­ством</a:t>
            </a:r>
            <a:r>
              <a:rPr lang="ru-RU" sz="2300" dirty="0" smtClean="0"/>
              <a:t>;</a:t>
            </a:r>
            <a:endParaRPr lang="ru-RU" sz="2300" dirty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6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BEA149-D700-482B-A476-23C6F7A9AC01}"/>
</file>

<file path=customXml/itemProps2.xml><?xml version="1.0" encoding="utf-8"?>
<ds:datastoreItem xmlns:ds="http://schemas.openxmlformats.org/officeDocument/2006/customXml" ds:itemID="{D53CEDB1-F9CF-4DF7-AB05-4DD70D938745}"/>
</file>

<file path=customXml/itemProps3.xml><?xml version="1.0" encoding="utf-8"?>
<ds:datastoreItem xmlns:ds="http://schemas.openxmlformats.org/officeDocument/2006/customXml" ds:itemID="{61D8C4F1-A7DF-41AD-8E27-BA6F84B968F6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</TotalTime>
  <Words>643</Words>
  <Application>Microsoft Office PowerPoint</Application>
  <PresentationFormat>Экран (4:3)</PresentationFormat>
  <Paragraphs>70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 Тема: Доходы бюджетов Республики Беларусь, их распреде-ление по уровням бюджетной системы </vt:lpstr>
      <vt:lpstr> 1 Понятие собственных доходов республиканского бюджета и местных бюджетов. Регулирующие доходы.</vt:lpstr>
      <vt:lpstr>Презентация PowerPoint</vt:lpstr>
      <vt:lpstr>Презентация PowerPoint</vt:lpstr>
      <vt:lpstr>Презентация PowerPoint</vt:lpstr>
      <vt:lpstr>Презентация PowerPoint</vt:lpstr>
      <vt:lpstr> 2 Распределение доходов по уровням бюджетной системы.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Доходы бюджетов Республики Беларусь, их распреде-ление по уровням бюджетной системы </dc:title>
  <dc:creator>Клименко Екатерина</dc:creator>
  <cp:lastModifiedBy>Екатерина Клименко</cp:lastModifiedBy>
  <cp:revision>6</cp:revision>
  <dcterms:created xsi:type="dcterms:W3CDTF">2015-04-26T21:30:12Z</dcterms:created>
  <dcterms:modified xsi:type="dcterms:W3CDTF">2015-04-30T05:13:36Z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